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4"/>
  </p:sldMasterIdLst>
  <p:notesMasterIdLst>
    <p:notesMasterId r:id="rId21"/>
  </p:notesMasterIdLst>
  <p:handoutMasterIdLst>
    <p:handoutMasterId r:id="rId22"/>
  </p:handoutMasterIdLst>
  <p:sldIdLst>
    <p:sldId id="437" r:id="rId5"/>
    <p:sldId id="708" r:id="rId6"/>
    <p:sldId id="730" r:id="rId7"/>
    <p:sldId id="704" r:id="rId8"/>
    <p:sldId id="705" r:id="rId9"/>
    <p:sldId id="706" r:id="rId10"/>
    <p:sldId id="746" r:id="rId11"/>
    <p:sldId id="642" r:id="rId12"/>
    <p:sldId id="732" r:id="rId13"/>
    <p:sldId id="723" r:id="rId14"/>
    <p:sldId id="714" r:id="rId15"/>
    <p:sldId id="725" r:id="rId16"/>
    <p:sldId id="748" r:id="rId17"/>
    <p:sldId id="747" r:id="rId18"/>
    <p:sldId id="729" r:id="rId19"/>
    <p:sldId id="565" r:id="rId20"/>
  </p:sldIdLst>
  <p:sldSz cx="10160000" cy="7620000"/>
  <p:notesSz cx="6797675" cy="9926638"/>
  <p:defaultTextStyle>
    <a:defPPr>
      <a:defRPr lang="en-US"/>
    </a:defPPr>
    <a:lvl1pPr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1pPr>
    <a:lvl2pPr marL="457200"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2pPr>
    <a:lvl3pPr marL="914400"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3pPr>
    <a:lvl4pPr marL="1371600"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4pPr>
    <a:lvl5pPr marL="1828800" algn="ctr" rtl="0" fontAlgn="base">
      <a:spcBef>
        <a:spcPct val="0"/>
      </a:spcBef>
      <a:spcAft>
        <a:spcPct val="0"/>
      </a:spcAft>
      <a:defRPr sz="3200" kern="1200">
        <a:solidFill>
          <a:srgbClr val="000000"/>
        </a:solidFill>
        <a:latin typeface="Gill Sans" charset="0"/>
        <a:ea typeface="ヒラギノ角ゴ ProN W3" charset="-128"/>
        <a:cs typeface="+mn-cs"/>
        <a:sym typeface="Gill Sans" charset="0"/>
      </a:defRPr>
    </a:lvl5pPr>
    <a:lvl6pPr marL="2286000" algn="l" defTabSz="914400" rtl="0" eaLnBrk="1" latinLnBrk="0" hangingPunct="1">
      <a:defRPr sz="3200" kern="1200">
        <a:solidFill>
          <a:srgbClr val="000000"/>
        </a:solidFill>
        <a:latin typeface="Gill Sans" charset="0"/>
        <a:ea typeface="ヒラギノ角ゴ ProN W3" charset="-128"/>
        <a:cs typeface="+mn-cs"/>
        <a:sym typeface="Gill Sans" charset="0"/>
      </a:defRPr>
    </a:lvl6pPr>
    <a:lvl7pPr marL="2743200" algn="l" defTabSz="914400" rtl="0" eaLnBrk="1" latinLnBrk="0" hangingPunct="1">
      <a:defRPr sz="3200" kern="1200">
        <a:solidFill>
          <a:srgbClr val="000000"/>
        </a:solidFill>
        <a:latin typeface="Gill Sans" charset="0"/>
        <a:ea typeface="ヒラギノ角ゴ ProN W3" charset="-128"/>
        <a:cs typeface="+mn-cs"/>
        <a:sym typeface="Gill Sans" charset="0"/>
      </a:defRPr>
    </a:lvl7pPr>
    <a:lvl8pPr marL="3200400" algn="l" defTabSz="914400" rtl="0" eaLnBrk="1" latinLnBrk="0" hangingPunct="1">
      <a:defRPr sz="3200" kern="1200">
        <a:solidFill>
          <a:srgbClr val="000000"/>
        </a:solidFill>
        <a:latin typeface="Gill Sans" charset="0"/>
        <a:ea typeface="ヒラギノ角ゴ ProN W3" charset="-128"/>
        <a:cs typeface="+mn-cs"/>
        <a:sym typeface="Gill Sans" charset="0"/>
      </a:defRPr>
    </a:lvl8pPr>
    <a:lvl9pPr marL="3657600" algn="l" defTabSz="914400" rtl="0" eaLnBrk="1" latinLnBrk="0" hangingPunct="1">
      <a:defRPr sz="3200" kern="1200">
        <a:solidFill>
          <a:srgbClr val="000000"/>
        </a:solidFill>
        <a:latin typeface="Gill Sans" charset="0"/>
        <a:ea typeface="ヒラギノ角ゴ ProN W3" charset="-128"/>
        <a:cs typeface="+mn-cs"/>
        <a:sym typeface="Gill Sans" charset="0"/>
      </a:defRPr>
    </a:lvl9pPr>
  </p:defaultTextStyle>
  <p:extLst>
    <p:ext uri="{EFAFB233-063F-42B5-8137-9DF3F51BA10A}">
      <p15:sldGuideLst xmlns:p15="http://schemas.microsoft.com/office/powerpoint/2012/main">
        <p15:guide id="1" orient="horz" pos="2400">
          <p15:clr>
            <a:srgbClr val="A4A3A4"/>
          </p15:clr>
        </p15:guide>
        <p15:guide id="2" pos="32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2627"/>
    <a:srgbClr val="BA5D5A"/>
    <a:srgbClr val="B92D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507" y="67"/>
      </p:cViewPr>
      <p:guideLst>
        <p:guide orient="horz" pos="2400"/>
        <p:guide pos="320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Lehorst" userId="33ec6b58-445c-40a4-921b-05161b37b583" providerId="ADAL" clId="{C5ECE3F7-D540-4922-A984-F787CB6703B7}"/>
    <pc:docChg chg="delSld modSld">
      <pc:chgData name="Michael Lehorst" userId="33ec6b58-445c-40a4-921b-05161b37b583" providerId="ADAL" clId="{C5ECE3F7-D540-4922-A984-F787CB6703B7}" dt="2019-10-17T13:17:25.324" v="64" actId="47"/>
      <pc:docMkLst>
        <pc:docMk/>
      </pc:docMkLst>
      <pc:sldChg chg="modSp">
        <pc:chgData name="Michael Lehorst" userId="33ec6b58-445c-40a4-921b-05161b37b583" providerId="ADAL" clId="{C5ECE3F7-D540-4922-A984-F787CB6703B7}" dt="2019-10-17T13:16:44.109" v="52" actId="20577"/>
        <pc:sldMkLst>
          <pc:docMk/>
          <pc:sldMk cId="2363536446" sldId="437"/>
        </pc:sldMkLst>
        <pc:spChg chg="mod">
          <ac:chgData name="Michael Lehorst" userId="33ec6b58-445c-40a4-921b-05161b37b583" providerId="ADAL" clId="{C5ECE3F7-D540-4922-A984-F787CB6703B7}" dt="2019-10-17T13:16:44.109" v="52" actId="20577"/>
          <ac:spMkLst>
            <pc:docMk/>
            <pc:sldMk cId="2363536446" sldId="437"/>
            <ac:spMk id="25" creationId="{00000000-0000-0000-0000-000000000000}"/>
          </ac:spMkLst>
        </pc:spChg>
      </pc:sldChg>
      <pc:sldChg chg="del">
        <pc:chgData name="Michael Lehorst" userId="33ec6b58-445c-40a4-921b-05161b37b583" providerId="ADAL" clId="{C5ECE3F7-D540-4922-A984-F787CB6703B7}" dt="2019-10-17T13:16:59.025" v="53" actId="47"/>
        <pc:sldMkLst>
          <pc:docMk/>
          <pc:sldMk cId="359908441" sldId="712"/>
        </pc:sldMkLst>
      </pc:sldChg>
      <pc:sldChg chg="del">
        <pc:chgData name="Michael Lehorst" userId="33ec6b58-445c-40a4-921b-05161b37b583" providerId="ADAL" clId="{C5ECE3F7-D540-4922-A984-F787CB6703B7}" dt="2019-10-17T13:16:59.883" v="54" actId="47"/>
        <pc:sldMkLst>
          <pc:docMk/>
          <pc:sldMk cId="2478923910" sldId="731"/>
        </pc:sldMkLst>
      </pc:sldChg>
      <pc:sldChg chg="del">
        <pc:chgData name="Michael Lehorst" userId="33ec6b58-445c-40a4-921b-05161b37b583" providerId="ADAL" clId="{C5ECE3F7-D540-4922-A984-F787CB6703B7}" dt="2019-10-17T13:17:06.728" v="57" actId="47"/>
        <pc:sldMkLst>
          <pc:docMk/>
          <pc:sldMk cId="3764686357" sldId="733"/>
        </pc:sldMkLst>
      </pc:sldChg>
      <pc:sldChg chg="del">
        <pc:chgData name="Michael Lehorst" userId="33ec6b58-445c-40a4-921b-05161b37b583" providerId="ADAL" clId="{C5ECE3F7-D540-4922-A984-F787CB6703B7}" dt="2019-10-17T13:17:06.089" v="56" actId="47"/>
        <pc:sldMkLst>
          <pc:docMk/>
          <pc:sldMk cId="4076387217" sldId="734"/>
        </pc:sldMkLst>
      </pc:sldChg>
      <pc:sldChg chg="del">
        <pc:chgData name="Michael Lehorst" userId="33ec6b58-445c-40a4-921b-05161b37b583" providerId="ADAL" clId="{C5ECE3F7-D540-4922-A984-F787CB6703B7}" dt="2019-10-17T13:17:05.371" v="55" actId="47"/>
        <pc:sldMkLst>
          <pc:docMk/>
          <pc:sldMk cId="3943370792" sldId="735"/>
        </pc:sldMkLst>
      </pc:sldChg>
      <pc:sldChg chg="del">
        <pc:chgData name="Michael Lehorst" userId="33ec6b58-445c-40a4-921b-05161b37b583" providerId="ADAL" clId="{C5ECE3F7-D540-4922-A984-F787CB6703B7}" dt="2019-10-17T13:17:14.841" v="59" actId="47"/>
        <pc:sldMkLst>
          <pc:docMk/>
          <pc:sldMk cId="2828572900" sldId="736"/>
        </pc:sldMkLst>
      </pc:sldChg>
      <pc:sldChg chg="del">
        <pc:chgData name="Michael Lehorst" userId="33ec6b58-445c-40a4-921b-05161b37b583" providerId="ADAL" clId="{C5ECE3F7-D540-4922-A984-F787CB6703B7}" dt="2019-10-17T13:17:14.199" v="58" actId="47"/>
        <pc:sldMkLst>
          <pc:docMk/>
          <pc:sldMk cId="3262199716" sldId="737"/>
        </pc:sldMkLst>
      </pc:sldChg>
      <pc:sldChg chg="del">
        <pc:chgData name="Michael Lehorst" userId="33ec6b58-445c-40a4-921b-05161b37b583" providerId="ADAL" clId="{C5ECE3F7-D540-4922-A984-F787CB6703B7}" dt="2019-10-17T13:17:20.396" v="60" actId="47"/>
        <pc:sldMkLst>
          <pc:docMk/>
          <pc:sldMk cId="1376857163" sldId="739"/>
        </pc:sldMkLst>
      </pc:sldChg>
      <pc:sldChg chg="del">
        <pc:chgData name="Michael Lehorst" userId="33ec6b58-445c-40a4-921b-05161b37b583" providerId="ADAL" clId="{C5ECE3F7-D540-4922-A984-F787CB6703B7}" dt="2019-10-17T13:17:21.639" v="61" actId="47"/>
        <pc:sldMkLst>
          <pc:docMk/>
          <pc:sldMk cId="208183396" sldId="740"/>
        </pc:sldMkLst>
      </pc:sldChg>
      <pc:sldChg chg="del">
        <pc:chgData name="Michael Lehorst" userId="33ec6b58-445c-40a4-921b-05161b37b583" providerId="ADAL" clId="{C5ECE3F7-D540-4922-A984-F787CB6703B7}" dt="2019-10-17T13:17:25.324" v="64" actId="47"/>
        <pc:sldMkLst>
          <pc:docMk/>
          <pc:sldMk cId="4290949860" sldId="743"/>
        </pc:sldMkLst>
      </pc:sldChg>
      <pc:sldChg chg="del">
        <pc:chgData name="Michael Lehorst" userId="33ec6b58-445c-40a4-921b-05161b37b583" providerId="ADAL" clId="{C5ECE3F7-D540-4922-A984-F787CB6703B7}" dt="2019-10-17T13:17:23.739" v="63" actId="47"/>
        <pc:sldMkLst>
          <pc:docMk/>
          <pc:sldMk cId="2931017655" sldId="744"/>
        </pc:sldMkLst>
      </pc:sldChg>
      <pc:sldChg chg="del">
        <pc:chgData name="Michael Lehorst" userId="33ec6b58-445c-40a4-921b-05161b37b583" providerId="ADAL" clId="{C5ECE3F7-D540-4922-A984-F787CB6703B7}" dt="2019-10-17T13:17:22.784" v="62" actId="47"/>
        <pc:sldMkLst>
          <pc:docMk/>
          <pc:sldMk cId="3581751221" sldId="74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60D423F-3C05-4BBC-B6ED-EE350F8E534B}" type="datetimeFigureOut">
              <a:rPr lang="sv-SE" smtClean="0"/>
              <a:t>2019-10-21</a:t>
            </a:fld>
            <a:endParaRPr lang="sv-SE"/>
          </a:p>
        </p:txBody>
      </p:sp>
      <p:sp>
        <p:nvSpPr>
          <p:cNvPr id="4" name="Platshållare för sidfo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192C0-F659-49A8-BA47-B317C4C0DA1C}" type="slidenum">
              <a:rPr lang="sv-SE" smtClean="0"/>
              <a:t>‹#›</a:t>
            </a:fld>
            <a:endParaRPr lang="sv-SE"/>
          </a:p>
        </p:txBody>
      </p:sp>
    </p:spTree>
    <p:extLst>
      <p:ext uri="{BB962C8B-B14F-4D97-AF65-F5344CB8AC3E}">
        <p14:creationId xmlns:p14="http://schemas.microsoft.com/office/powerpoint/2010/main" val="3935903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C4F485C-8B5F-4521-B25D-85BC0C65B2DB}" type="datetimeFigureOut">
              <a:rPr lang="sv-SE" smtClean="0"/>
              <a:t>2019-10-21</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6EBDD7B-762A-44CB-8CDB-7AC16BB667FA}" type="slidenum">
              <a:rPr lang="sv-SE" smtClean="0"/>
              <a:t>‹#›</a:t>
            </a:fld>
            <a:endParaRPr lang="sv-SE"/>
          </a:p>
        </p:txBody>
      </p:sp>
    </p:spTree>
    <p:extLst>
      <p:ext uri="{BB962C8B-B14F-4D97-AF65-F5344CB8AC3E}">
        <p14:creationId xmlns:p14="http://schemas.microsoft.com/office/powerpoint/2010/main" val="48311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1</a:t>
            </a:fld>
            <a:endParaRPr lang="sv-SE"/>
          </a:p>
        </p:txBody>
      </p:sp>
    </p:spTree>
    <p:extLst>
      <p:ext uri="{BB962C8B-B14F-4D97-AF65-F5344CB8AC3E}">
        <p14:creationId xmlns:p14="http://schemas.microsoft.com/office/powerpoint/2010/main" val="1803765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10</a:t>
            </a:fld>
            <a:endParaRPr lang="sv-SE"/>
          </a:p>
        </p:txBody>
      </p:sp>
    </p:spTree>
    <p:extLst>
      <p:ext uri="{BB962C8B-B14F-4D97-AF65-F5344CB8AC3E}">
        <p14:creationId xmlns:p14="http://schemas.microsoft.com/office/powerpoint/2010/main" val="2367062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11</a:t>
            </a:fld>
            <a:endParaRPr lang="sv-SE"/>
          </a:p>
        </p:txBody>
      </p:sp>
    </p:spTree>
    <p:extLst>
      <p:ext uri="{BB962C8B-B14F-4D97-AF65-F5344CB8AC3E}">
        <p14:creationId xmlns:p14="http://schemas.microsoft.com/office/powerpoint/2010/main" val="2660765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12</a:t>
            </a:fld>
            <a:endParaRPr lang="sv-SE"/>
          </a:p>
        </p:txBody>
      </p:sp>
    </p:spTree>
    <p:extLst>
      <p:ext uri="{BB962C8B-B14F-4D97-AF65-F5344CB8AC3E}">
        <p14:creationId xmlns:p14="http://schemas.microsoft.com/office/powerpoint/2010/main" val="4277264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13</a:t>
            </a:fld>
            <a:endParaRPr lang="sv-SE"/>
          </a:p>
        </p:txBody>
      </p:sp>
    </p:spTree>
    <p:extLst>
      <p:ext uri="{BB962C8B-B14F-4D97-AF65-F5344CB8AC3E}">
        <p14:creationId xmlns:p14="http://schemas.microsoft.com/office/powerpoint/2010/main" val="3763442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14</a:t>
            </a:fld>
            <a:endParaRPr lang="sv-SE"/>
          </a:p>
        </p:txBody>
      </p:sp>
    </p:spTree>
    <p:extLst>
      <p:ext uri="{BB962C8B-B14F-4D97-AF65-F5344CB8AC3E}">
        <p14:creationId xmlns:p14="http://schemas.microsoft.com/office/powerpoint/2010/main" val="6702151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15</a:t>
            </a:fld>
            <a:endParaRPr lang="sv-SE"/>
          </a:p>
        </p:txBody>
      </p:sp>
    </p:spTree>
    <p:extLst>
      <p:ext uri="{BB962C8B-B14F-4D97-AF65-F5344CB8AC3E}">
        <p14:creationId xmlns:p14="http://schemas.microsoft.com/office/powerpoint/2010/main" val="1017755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16</a:t>
            </a:fld>
            <a:endParaRPr lang="sv-SE"/>
          </a:p>
        </p:txBody>
      </p:sp>
    </p:spTree>
    <p:extLst>
      <p:ext uri="{BB962C8B-B14F-4D97-AF65-F5344CB8AC3E}">
        <p14:creationId xmlns:p14="http://schemas.microsoft.com/office/powerpoint/2010/main" val="2995978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2</a:t>
            </a:fld>
            <a:endParaRPr lang="sv-SE"/>
          </a:p>
        </p:txBody>
      </p:sp>
    </p:spTree>
    <p:extLst>
      <p:ext uri="{BB962C8B-B14F-4D97-AF65-F5344CB8AC3E}">
        <p14:creationId xmlns:p14="http://schemas.microsoft.com/office/powerpoint/2010/main" val="264842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3</a:t>
            </a:fld>
            <a:endParaRPr lang="sv-SE"/>
          </a:p>
        </p:txBody>
      </p:sp>
    </p:spTree>
    <p:extLst>
      <p:ext uri="{BB962C8B-B14F-4D97-AF65-F5344CB8AC3E}">
        <p14:creationId xmlns:p14="http://schemas.microsoft.com/office/powerpoint/2010/main" val="2128269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4</a:t>
            </a:fld>
            <a:endParaRPr lang="sv-SE"/>
          </a:p>
        </p:txBody>
      </p:sp>
    </p:spTree>
    <p:extLst>
      <p:ext uri="{BB962C8B-B14F-4D97-AF65-F5344CB8AC3E}">
        <p14:creationId xmlns:p14="http://schemas.microsoft.com/office/powerpoint/2010/main" val="4150589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5</a:t>
            </a:fld>
            <a:endParaRPr lang="sv-SE"/>
          </a:p>
        </p:txBody>
      </p:sp>
    </p:spTree>
    <p:extLst>
      <p:ext uri="{BB962C8B-B14F-4D97-AF65-F5344CB8AC3E}">
        <p14:creationId xmlns:p14="http://schemas.microsoft.com/office/powerpoint/2010/main" val="1343198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6</a:t>
            </a:fld>
            <a:endParaRPr lang="sv-SE"/>
          </a:p>
        </p:txBody>
      </p:sp>
    </p:spTree>
    <p:extLst>
      <p:ext uri="{BB962C8B-B14F-4D97-AF65-F5344CB8AC3E}">
        <p14:creationId xmlns:p14="http://schemas.microsoft.com/office/powerpoint/2010/main" val="2701818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t>7</a:t>
            </a:fld>
            <a:endParaRPr lang="sv-SE"/>
          </a:p>
        </p:txBody>
      </p:sp>
    </p:spTree>
    <p:extLst>
      <p:ext uri="{BB962C8B-B14F-4D97-AF65-F5344CB8AC3E}">
        <p14:creationId xmlns:p14="http://schemas.microsoft.com/office/powerpoint/2010/main" val="27752383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8</a:t>
            </a:fld>
            <a:endParaRPr lang="sv-SE"/>
          </a:p>
        </p:txBody>
      </p:sp>
    </p:spTree>
    <p:extLst>
      <p:ext uri="{BB962C8B-B14F-4D97-AF65-F5344CB8AC3E}">
        <p14:creationId xmlns:p14="http://schemas.microsoft.com/office/powerpoint/2010/main" val="3172713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a:p>
        </p:txBody>
      </p:sp>
      <p:sp>
        <p:nvSpPr>
          <p:cNvPr id="4" name="Platshållare för bildnummer 3"/>
          <p:cNvSpPr>
            <a:spLocks noGrp="1"/>
          </p:cNvSpPr>
          <p:nvPr>
            <p:ph type="sldNum" sz="quarter" idx="10"/>
          </p:nvPr>
        </p:nvSpPr>
        <p:spPr/>
        <p:txBody>
          <a:bodyPr/>
          <a:lstStyle/>
          <a:p>
            <a:fld id="{66EBDD7B-762A-44CB-8CDB-7AC16BB667FA}" type="slidenum">
              <a:rPr lang="sv-SE" smtClean="0"/>
              <a:pPr/>
              <a:t>9</a:t>
            </a:fld>
            <a:endParaRPr lang="sv-SE"/>
          </a:p>
        </p:txBody>
      </p:sp>
    </p:spTree>
    <p:extLst>
      <p:ext uri="{BB962C8B-B14F-4D97-AF65-F5344CB8AC3E}">
        <p14:creationId xmlns:p14="http://schemas.microsoft.com/office/powerpoint/2010/main" val="10038306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pic>
        <p:nvPicPr>
          <p:cNvPr id="15" name="Picture 2" descr="\\hembs08005\shares$\SHF\Home\olov.norin\ö. Kommunikation\SHF-kommunikation\PPT_mall\ppt_bg_SHFrö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844" y="-8856"/>
            <a:ext cx="10173844" cy="7628856"/>
          </a:xfrm>
          <a:prstGeom prst="rect">
            <a:avLst/>
          </a:prstGeom>
          <a:noFill/>
          <a:extLst>
            <a:ext uri="{909E8E84-426E-40DD-AFC4-6F175D3DCCD1}">
              <a14:hiddenFill xmlns:a14="http://schemas.microsoft.com/office/drawing/2010/main">
                <a:solidFill>
                  <a:srgbClr val="FFFFFF"/>
                </a:solidFill>
              </a14:hiddenFill>
            </a:ext>
          </a:extLst>
        </p:spPr>
      </p:pic>
      <p:sp>
        <p:nvSpPr>
          <p:cNvPr id="7" name="Platshållare för text 6"/>
          <p:cNvSpPr>
            <a:spLocks noGrp="1"/>
          </p:cNvSpPr>
          <p:nvPr>
            <p:ph type="body" sz="quarter" idx="10" hasCustomPrompt="1"/>
          </p:nvPr>
        </p:nvSpPr>
        <p:spPr>
          <a:xfrm>
            <a:off x="1407591" y="2779788"/>
            <a:ext cx="7560842" cy="1822300"/>
          </a:xfrm>
        </p:spPr>
        <p:txBody>
          <a:bodyPr anchor="ctr" anchorCtr="0"/>
          <a:lstStyle>
            <a:lvl1pPr marL="215900" indent="0" algn="ctr">
              <a:buNone/>
              <a:defRPr sz="4800" b="1">
                <a:solidFill>
                  <a:schemeClr val="bg1"/>
                </a:solidFill>
              </a:defRPr>
            </a:lvl1pPr>
          </a:lstStyle>
          <a:p>
            <a:pPr lvl="0"/>
            <a:r>
              <a:rPr lang="sv-SE"/>
              <a:t>Rubrik</a:t>
            </a:r>
          </a:p>
        </p:txBody>
      </p:sp>
      <p:pic>
        <p:nvPicPr>
          <p:cNvPr id="16" name="Picture 2" descr="\\hembs08005\shares$\SHF\Home\olov.norin\ö. Kommunikation\SHF-kommunikation\PPT_mall\symbol_ljusröd.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820160" y="1557672"/>
            <a:ext cx="4163856" cy="46285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7124700" y="203200"/>
            <a:ext cx="2044700" cy="642620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990600" y="203200"/>
            <a:ext cx="5981700" cy="6426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solidFill>
                  <a:srgbClr val="B92D19"/>
                </a:solidFill>
              </a:defRPr>
            </a:lvl1p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03275" y="4895850"/>
            <a:ext cx="8636000" cy="15144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990600" y="2159000"/>
            <a:ext cx="4013200" cy="447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5156200" y="2159000"/>
            <a:ext cx="4013200" cy="4470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508000" y="304800"/>
            <a:ext cx="9144000" cy="1270000"/>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08000" y="303213"/>
            <a:ext cx="3343275" cy="1290637"/>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990725" y="5334000"/>
            <a:ext cx="6096000" cy="6302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sym typeface="Gill Sans" charset="0"/>
            </a:endParaRPr>
          </a:p>
        </p:txBody>
      </p:sp>
      <p:sp>
        <p:nvSpPr>
          <p:cNvPr id="4" name="Platshållare för text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990600" y="281608"/>
            <a:ext cx="8178800" cy="1512168"/>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charset="0"/>
              </a:rPr>
              <a:t>Click to edit Master title style</a:t>
            </a:r>
          </a:p>
        </p:txBody>
      </p:sp>
      <p:sp>
        <p:nvSpPr>
          <p:cNvPr id="1027" name="Rectangle 2"/>
          <p:cNvSpPr>
            <a:spLocks noGrp="1" noChangeArrowheads="1"/>
          </p:cNvSpPr>
          <p:nvPr>
            <p:ph type="body" idx="1"/>
          </p:nvPr>
        </p:nvSpPr>
        <p:spPr bwMode="auto">
          <a:xfrm>
            <a:off x="990600" y="1937792"/>
            <a:ext cx="8178800" cy="504056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xStyles>
    <p:titleStyle>
      <a:lvl1pPr algn="l" rtl="0" eaLnBrk="0" fontAlgn="base" hangingPunct="0">
        <a:spcBef>
          <a:spcPct val="0"/>
        </a:spcBef>
        <a:spcAft>
          <a:spcPct val="0"/>
        </a:spcAft>
        <a:defRPr sz="3200" b="1">
          <a:solidFill>
            <a:srgbClr val="B22627"/>
          </a:solidFill>
          <a:latin typeface="+mj-lt"/>
          <a:ea typeface="+mj-ea"/>
          <a:cs typeface="+mj-cs"/>
          <a:sym typeface="Gill Sans" charset="0"/>
        </a:defRPr>
      </a:lvl1pPr>
      <a:lvl2pPr algn="ctr" rtl="0" eaLnBrk="0" fontAlgn="base" hangingPunct="0">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2pPr>
      <a:lvl3pPr algn="ctr" rtl="0" eaLnBrk="0" fontAlgn="base" hangingPunct="0">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3pPr>
      <a:lvl4pPr algn="ctr" rtl="0" eaLnBrk="0" fontAlgn="base" hangingPunct="0">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4pPr>
      <a:lvl5pPr algn="ctr" rtl="0" eaLnBrk="0" fontAlgn="base" hangingPunct="0">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6400">
          <a:solidFill>
            <a:schemeClr val="tx1"/>
          </a:solidFill>
          <a:latin typeface="Gill Sans" charset="0"/>
          <a:ea typeface="ヒラギノ角ゴ ProN W3" charset="-128"/>
          <a:cs typeface="ヒラギノ角ゴ ProN W3" charset="-128"/>
          <a:sym typeface="Gill Sans" charset="0"/>
        </a:defRPr>
      </a:lvl9pPr>
    </p:titleStyle>
    <p:bodyStyle>
      <a:lvl1pPr marL="6604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1pPr>
      <a:lvl2pPr marL="10033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2pPr>
      <a:lvl3pPr marL="13462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3pPr>
      <a:lvl4pPr marL="17018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4pPr>
      <a:lvl5pPr marL="2044700" indent="-444500" algn="l" rtl="0" eaLnBrk="0" fontAlgn="base" hangingPunct="0">
        <a:spcBef>
          <a:spcPts val="0"/>
        </a:spcBef>
        <a:spcAft>
          <a:spcPts val="1200"/>
        </a:spcAft>
        <a:buSzPct val="171000"/>
        <a:buFont typeface="Gill Sans" charset="0"/>
        <a:buChar char="•"/>
        <a:defRPr sz="2400">
          <a:solidFill>
            <a:schemeClr val="tx1"/>
          </a:solidFill>
          <a:latin typeface="+mn-lt"/>
          <a:ea typeface="+mn-ea"/>
          <a:cs typeface="+mn-cs"/>
          <a:sym typeface="Gill Sans" charset="0"/>
        </a:defRPr>
      </a:lvl5pPr>
      <a:lvl6pPr marL="2501900" indent="-444500" algn="l" rtl="0" fontAlgn="base">
        <a:spcBef>
          <a:spcPts val="1800"/>
        </a:spcBef>
        <a:spcAft>
          <a:spcPct val="0"/>
        </a:spcAft>
        <a:buSzPct val="171000"/>
        <a:buFont typeface="Gill Sans" charset="0"/>
        <a:buChar char="•"/>
        <a:defRPr sz="3200">
          <a:solidFill>
            <a:schemeClr val="tx1"/>
          </a:solidFill>
          <a:latin typeface="+mn-lt"/>
          <a:ea typeface="+mn-ea"/>
          <a:cs typeface="+mn-cs"/>
          <a:sym typeface="Gill Sans" charset="0"/>
        </a:defRPr>
      </a:lvl6pPr>
      <a:lvl7pPr marL="2959100" indent="-444500" algn="l" rtl="0" fontAlgn="base">
        <a:spcBef>
          <a:spcPts val="1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416300" indent="-444500" algn="l" rtl="0" fontAlgn="base">
        <a:spcBef>
          <a:spcPts val="1800"/>
        </a:spcBef>
        <a:spcAft>
          <a:spcPct val="0"/>
        </a:spcAft>
        <a:buSzPct val="171000"/>
        <a:buFont typeface="Gill Sans" charset="0"/>
        <a:buChar char="•"/>
        <a:defRPr sz="3200">
          <a:solidFill>
            <a:schemeClr val="tx1"/>
          </a:solidFill>
          <a:latin typeface="+mn-lt"/>
          <a:ea typeface="+mn-ea"/>
          <a:cs typeface="+mn-cs"/>
          <a:sym typeface="Gill Sans" charset="0"/>
        </a:defRPr>
      </a:lvl8pPr>
      <a:lvl9pPr marL="3873500" indent="-444500" algn="l" rtl="0" fontAlgn="base">
        <a:spcBef>
          <a:spcPts val="1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104576" y="2184793"/>
            <a:ext cx="10369152" cy="1822300"/>
          </a:xfrm>
        </p:spPr>
        <p:txBody>
          <a:bodyPr/>
          <a:lstStyle/>
          <a:p>
            <a:endParaRPr lang="sv-SE" sz="4400" dirty="0">
              <a:latin typeface="Leelawadee" panose="020B0502040204020203" pitchFamily="34" charset="-34"/>
              <a:cs typeface="Leelawadee" panose="020B0502040204020203" pitchFamily="34" charset="-34"/>
            </a:endParaRPr>
          </a:p>
          <a:p>
            <a:endParaRPr lang="sv-SE" sz="4400" dirty="0">
              <a:latin typeface="Leelawadee" panose="020B0502040204020203" pitchFamily="34" charset="-34"/>
              <a:cs typeface="Leelawadee" panose="020B0502040204020203" pitchFamily="34" charset="-34"/>
            </a:endParaRPr>
          </a:p>
          <a:p>
            <a:r>
              <a:rPr lang="sv-SE" sz="4400" dirty="0">
                <a:latin typeface="Leelawadee" panose="020B0502040204020203" pitchFamily="34" charset="-34"/>
                <a:cs typeface="Leelawadee" panose="020B0502040204020203" pitchFamily="34" charset="-34"/>
              </a:rPr>
              <a:t>Sveriges Hembygdsförbunds landskapsprogram</a:t>
            </a:r>
          </a:p>
          <a:p>
            <a:r>
              <a:rPr lang="sv-SE" sz="2400" dirty="0">
                <a:latin typeface="Leelawadee" panose="020B0502040204020203" pitchFamily="34" charset="-34"/>
                <a:cs typeface="Leelawadee" panose="020B0502040204020203" pitchFamily="34" charset="-34"/>
              </a:rPr>
              <a:t>Maria Norrfalk, Irene Oskarsson och Eva Kempff</a:t>
            </a:r>
          </a:p>
          <a:p>
            <a:endParaRPr lang="sv-SE" sz="2400" dirty="0">
              <a:latin typeface="Leelawadee" panose="020B0502040204020203" pitchFamily="34" charset="-34"/>
              <a:cs typeface="Leelawadee" panose="020B0502040204020203" pitchFamily="34" charset="-34"/>
            </a:endParaRPr>
          </a:p>
          <a:p>
            <a:r>
              <a:rPr lang="sv-SE" sz="2400" dirty="0">
                <a:latin typeface="Leelawadee" panose="020B0502040204020203" pitchFamily="34" charset="-34"/>
                <a:cs typeface="Leelawadee" panose="020B0502040204020203" pitchFamily="34" charset="-34"/>
              </a:rPr>
              <a:t>SHF:s landskapskonferens 2019, Nora</a:t>
            </a:r>
          </a:p>
          <a:p>
            <a:endParaRPr lang="sv-SE"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236353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1072370" y="2038361"/>
            <a:ext cx="6715796" cy="2243563"/>
          </a:xfrm>
          <a:prstGeom prst="rect">
            <a:avLst/>
          </a:prstGeom>
          <a:noFill/>
        </p:spPr>
        <p:txBody>
          <a:bodyPr wrap="square" rtlCol="0">
            <a:spAutoFit/>
          </a:bodyPr>
          <a:lstStyle/>
          <a:p>
            <a:pPr algn="l">
              <a:lnSpc>
                <a:spcPct val="150000"/>
              </a:lnSpc>
            </a:pPr>
            <a:r>
              <a:rPr lang="sv-SE" sz="2400" dirty="0">
                <a:latin typeface="Leelawadee" panose="020B0502040204020203" pitchFamily="34" charset="-34"/>
                <a:cs typeface="Leelawadee" panose="020B0502040204020203" pitchFamily="34" charset="-34"/>
              </a:rPr>
              <a:t>Goda bebyggda landskap</a:t>
            </a:r>
          </a:p>
          <a:p>
            <a:pPr algn="l">
              <a:lnSpc>
                <a:spcPct val="150000"/>
              </a:lnSpc>
            </a:pPr>
            <a:r>
              <a:rPr lang="sv-SE" sz="2400" dirty="0">
                <a:latin typeface="Leelawadee" panose="020B0502040204020203" pitchFamily="34" charset="-34"/>
                <a:cs typeface="Leelawadee" panose="020B0502040204020203" pitchFamily="34" charset="-34"/>
              </a:rPr>
              <a:t>Levande sjö- och vattenlandskap</a:t>
            </a:r>
          </a:p>
          <a:p>
            <a:pPr algn="l">
              <a:lnSpc>
                <a:spcPct val="150000"/>
              </a:lnSpc>
            </a:pPr>
            <a:r>
              <a:rPr lang="sv-SE" sz="2400" dirty="0">
                <a:latin typeface="Leelawadee" panose="020B0502040204020203" pitchFamily="34" charset="-34"/>
                <a:cs typeface="Leelawadee" panose="020B0502040204020203" pitchFamily="34" charset="-34"/>
              </a:rPr>
              <a:t>Rika odlingslandskap</a:t>
            </a:r>
          </a:p>
          <a:p>
            <a:pPr algn="l">
              <a:lnSpc>
                <a:spcPct val="150000"/>
              </a:lnSpc>
            </a:pPr>
            <a:r>
              <a:rPr lang="sv-SE" sz="2400" dirty="0">
                <a:latin typeface="Leelawadee" panose="020B0502040204020203" pitchFamily="34" charset="-34"/>
                <a:cs typeface="Leelawadee" panose="020B0502040204020203" pitchFamily="34" charset="-34"/>
              </a:rPr>
              <a:t>Levande skogslandskap</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2" name="textruta 1">
            <a:extLst>
              <a:ext uri="{FF2B5EF4-FFF2-40B4-BE49-F238E27FC236}">
                <a16:creationId xmlns:a16="http://schemas.microsoft.com/office/drawing/2014/main" id="{FE2EAB7F-2EAB-45FA-A080-0FE5FBE9FE78}"/>
              </a:ext>
            </a:extLst>
          </p:cNvPr>
          <p:cNvSpPr txBox="1"/>
          <p:nvPr/>
        </p:nvSpPr>
        <p:spPr>
          <a:xfrm>
            <a:off x="1072370" y="746574"/>
            <a:ext cx="7255551" cy="584775"/>
          </a:xfrm>
          <a:prstGeom prst="rect">
            <a:avLst/>
          </a:prstGeom>
          <a:noFill/>
        </p:spPr>
        <p:txBody>
          <a:bodyPr wrap="square" rtlCol="0">
            <a:spAutoFit/>
          </a:bodyPr>
          <a:lstStyle/>
          <a:p>
            <a:pPr algn="l"/>
            <a:r>
              <a:rPr lang="sv-SE" b="1" dirty="0"/>
              <a:t>Vi vill se: </a:t>
            </a:r>
          </a:p>
        </p:txBody>
      </p:sp>
      <p:sp>
        <p:nvSpPr>
          <p:cNvPr id="14" name="Rektangel 13">
            <a:extLst>
              <a:ext uri="{FF2B5EF4-FFF2-40B4-BE49-F238E27FC236}">
                <a16:creationId xmlns:a16="http://schemas.microsoft.com/office/drawing/2014/main" id="{7D10CFE8-5736-4E26-82E7-9B850970036F}"/>
              </a:ext>
            </a:extLst>
          </p:cNvPr>
          <p:cNvSpPr/>
          <p:nvPr/>
        </p:nvSpPr>
        <p:spPr bwMode="auto">
          <a:xfrm>
            <a:off x="5358581" y="6312310"/>
            <a:ext cx="2659421" cy="48178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sv-SE" sz="3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Tree>
    <p:extLst>
      <p:ext uri="{BB962C8B-B14F-4D97-AF65-F5344CB8AC3E}">
        <p14:creationId xmlns:p14="http://schemas.microsoft.com/office/powerpoint/2010/main" val="2794853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966951" y="1777293"/>
            <a:ext cx="7360970" cy="1689565"/>
          </a:xfrm>
          <a:prstGeom prst="rect">
            <a:avLst/>
          </a:prstGeom>
          <a:noFill/>
        </p:spPr>
        <p:txBody>
          <a:bodyPr wrap="square" rtlCol="0">
            <a:spAutoFit/>
          </a:bodyPr>
          <a:lstStyle/>
          <a:p>
            <a:pPr algn="l">
              <a:lnSpc>
                <a:spcPct val="150000"/>
              </a:lnSpc>
            </a:pPr>
            <a:r>
              <a:rPr lang="sv-SE" sz="2400" dirty="0">
                <a:latin typeface="Leelawadee" panose="020B0502040204020203" pitchFamily="34" charset="-34"/>
                <a:cs typeface="Leelawadee" panose="020B0502040204020203" pitchFamily="34" charset="-34"/>
              </a:rPr>
              <a:t>…där en mångfald av ekonomiska, ekologiska, sociala och kulturella värden används och utvecklas tillsammans på ett hållbart sätt.</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2" name="textruta 1">
            <a:extLst>
              <a:ext uri="{FF2B5EF4-FFF2-40B4-BE49-F238E27FC236}">
                <a16:creationId xmlns:a16="http://schemas.microsoft.com/office/drawing/2014/main" id="{FE2EAB7F-2EAB-45FA-A080-0FE5FBE9FE78}"/>
              </a:ext>
            </a:extLst>
          </p:cNvPr>
          <p:cNvSpPr txBox="1"/>
          <p:nvPr/>
        </p:nvSpPr>
        <p:spPr>
          <a:xfrm>
            <a:off x="892002" y="925250"/>
            <a:ext cx="7815989" cy="584775"/>
          </a:xfrm>
          <a:prstGeom prst="rect">
            <a:avLst/>
          </a:prstGeom>
          <a:noFill/>
        </p:spPr>
        <p:txBody>
          <a:bodyPr wrap="square" rtlCol="0">
            <a:spAutoFit/>
          </a:bodyPr>
          <a:lstStyle/>
          <a:p>
            <a:pPr algn="l"/>
            <a:r>
              <a:rPr lang="sv-SE" b="1" dirty="0"/>
              <a:t>Vi vill se levande sjö- och vattenlandskap…</a:t>
            </a:r>
          </a:p>
        </p:txBody>
      </p:sp>
    </p:spTree>
    <p:extLst>
      <p:ext uri="{BB962C8B-B14F-4D97-AF65-F5344CB8AC3E}">
        <p14:creationId xmlns:p14="http://schemas.microsoft.com/office/powerpoint/2010/main" val="257563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870409" y="1777293"/>
            <a:ext cx="7832156" cy="4111831"/>
          </a:xfrm>
          <a:prstGeom prst="rect">
            <a:avLst/>
          </a:prstGeom>
          <a:noFill/>
        </p:spPr>
        <p:txBody>
          <a:bodyPr wrap="square" rtlCol="0">
            <a:spAutoFit/>
          </a:bodyPr>
          <a:lstStyle/>
          <a:p>
            <a:pPr marL="342900" indent="-342900" algn="l">
              <a:lnSpc>
                <a:spcPct val="150000"/>
              </a:lnSpc>
              <a:buFont typeface="+mj-lt"/>
              <a:buAutoNum type="arabicPeriod"/>
            </a:pPr>
            <a:r>
              <a:rPr lang="sv-SE" sz="1600" dirty="0">
                <a:latin typeface="Leelawadee" panose="020B0502040204020203" pitchFamily="34" charset="-34"/>
                <a:cs typeface="Leelawadee" panose="020B0502040204020203" pitchFamily="34" charset="-34"/>
              </a:rPr>
              <a:t>Nationella och regionala myndigheternas värdering och underlag behöver utgå från en helhetssyn på landskapet och dess värden och löpande föra en dialog med lokala organisationer och de människor som bor där och brukar det</a:t>
            </a:r>
            <a:br>
              <a:rPr lang="sv-SE" sz="1600" dirty="0">
                <a:latin typeface="Leelawadee" panose="020B0502040204020203" pitchFamily="34" charset="-34"/>
                <a:cs typeface="Leelawadee" panose="020B0502040204020203" pitchFamily="34" charset="-34"/>
              </a:rPr>
            </a:br>
            <a:endParaRPr lang="sv-SE" sz="1600" dirty="0">
              <a:latin typeface="Leelawadee" panose="020B0502040204020203" pitchFamily="34" charset="-34"/>
              <a:cs typeface="Leelawadee" panose="020B0502040204020203" pitchFamily="34" charset="-34"/>
            </a:endParaRPr>
          </a:p>
          <a:p>
            <a:pPr marL="342900" indent="-342900" algn="l">
              <a:lnSpc>
                <a:spcPct val="150000"/>
              </a:lnSpc>
              <a:buFont typeface="+mj-lt"/>
              <a:buAutoNum type="arabicPeriod"/>
            </a:pPr>
            <a:r>
              <a:rPr lang="sv-SE" sz="1600" dirty="0">
                <a:latin typeface="Leelawadee" panose="020B0502040204020203" pitchFamily="34" charset="-34"/>
                <a:cs typeface="Leelawadee" panose="020B0502040204020203" pitchFamily="34" charset="-34"/>
              </a:rPr>
              <a:t>De krav som EU:s vattendirektiv medför, behöver mötas med åtgärder som även gynnar sjö- och vattenlandskapens olika sociala, kulturella och ekonomiska värden, utifrån vad direktivet faktiskt medger</a:t>
            </a:r>
          </a:p>
          <a:p>
            <a:pPr marL="342900" indent="-342900" algn="l">
              <a:lnSpc>
                <a:spcPct val="150000"/>
              </a:lnSpc>
              <a:buFont typeface="+mj-lt"/>
              <a:buAutoNum type="arabicPeriod"/>
            </a:pPr>
            <a:endParaRPr lang="sv-SE" sz="1600" dirty="0">
              <a:latin typeface="Leelawadee" panose="020B0502040204020203" pitchFamily="34" charset="-34"/>
              <a:cs typeface="Leelawadee" panose="020B0502040204020203" pitchFamily="34" charset="-34"/>
            </a:endParaRPr>
          </a:p>
          <a:p>
            <a:pPr marL="342900" indent="-342900" algn="l">
              <a:lnSpc>
                <a:spcPct val="150000"/>
              </a:lnSpc>
              <a:buFont typeface="+mj-lt"/>
              <a:buAutoNum type="arabicPeriod"/>
            </a:pPr>
            <a:r>
              <a:rPr lang="sv-SE" sz="1600" dirty="0">
                <a:latin typeface="Leelawadee" panose="020B0502040204020203" pitchFamily="34" charset="-34"/>
                <a:cs typeface="Leelawadee" panose="020B0502040204020203" pitchFamily="34" charset="-34"/>
              </a:rPr>
              <a:t>Vattenråden, som är de lokala och regionala samverkansorganen i vattenfrågor, behöver bjuda in även organisationer som företräder kulturella och sociala intressen i dialogen om lokal vattenvård </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2" name="textruta 1">
            <a:extLst>
              <a:ext uri="{FF2B5EF4-FFF2-40B4-BE49-F238E27FC236}">
                <a16:creationId xmlns:a16="http://schemas.microsoft.com/office/drawing/2014/main" id="{FE2EAB7F-2EAB-45FA-A080-0FE5FBE9FE78}"/>
              </a:ext>
            </a:extLst>
          </p:cNvPr>
          <p:cNvSpPr txBox="1"/>
          <p:nvPr/>
        </p:nvSpPr>
        <p:spPr>
          <a:xfrm>
            <a:off x="870409" y="814520"/>
            <a:ext cx="7255551" cy="584775"/>
          </a:xfrm>
          <a:prstGeom prst="rect">
            <a:avLst/>
          </a:prstGeom>
          <a:noFill/>
        </p:spPr>
        <p:txBody>
          <a:bodyPr wrap="square" rtlCol="0">
            <a:spAutoFit/>
          </a:bodyPr>
          <a:lstStyle/>
          <a:p>
            <a:pPr algn="l"/>
            <a:r>
              <a:rPr lang="sv-SE" b="1" dirty="0"/>
              <a:t>Hur blir det hållbart?</a:t>
            </a:r>
          </a:p>
        </p:txBody>
      </p:sp>
    </p:spTree>
    <p:extLst>
      <p:ext uri="{BB962C8B-B14F-4D97-AF65-F5344CB8AC3E}">
        <p14:creationId xmlns:p14="http://schemas.microsoft.com/office/powerpoint/2010/main" val="33508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870409" y="1777293"/>
            <a:ext cx="7832156" cy="1895840"/>
          </a:xfrm>
          <a:prstGeom prst="rect">
            <a:avLst/>
          </a:prstGeom>
          <a:noFill/>
        </p:spPr>
        <p:txBody>
          <a:bodyPr wrap="square" rtlCol="0">
            <a:spAutoFit/>
          </a:bodyPr>
          <a:lstStyle/>
          <a:p>
            <a:pPr marL="342900" indent="-342900" algn="l">
              <a:lnSpc>
                <a:spcPct val="150000"/>
              </a:lnSpc>
              <a:buFont typeface="+mj-lt"/>
              <a:buAutoNum type="arabicPeriod" startAt="4"/>
            </a:pPr>
            <a:r>
              <a:rPr lang="sv-SE" sz="1600" dirty="0">
                <a:latin typeface="Leelawadee" panose="020B0502040204020203" pitchFamily="34" charset="-34"/>
                <a:cs typeface="Leelawadee" panose="020B0502040204020203" pitchFamily="34" charset="-34"/>
              </a:rPr>
              <a:t>Vattenråden</a:t>
            </a:r>
          </a:p>
          <a:p>
            <a:pPr marL="342900" indent="-342900" algn="l">
              <a:lnSpc>
                <a:spcPct val="150000"/>
              </a:lnSpc>
              <a:buFont typeface="+mj-lt"/>
              <a:buAutoNum type="arabicPeriod" startAt="4"/>
            </a:pPr>
            <a:r>
              <a:rPr lang="sv-SE" sz="1600" dirty="0" err="1">
                <a:latin typeface="Leelawadee" panose="020B0502040204020203" pitchFamily="34" charset="-34"/>
                <a:cs typeface="Leelawadee" panose="020B0502040204020203" pitchFamily="34" charset="-34"/>
              </a:rPr>
              <a:t>Vattenförhallningen</a:t>
            </a:r>
            <a:endParaRPr lang="sv-SE" sz="1600" dirty="0">
              <a:latin typeface="Leelawadee" panose="020B0502040204020203" pitchFamily="34" charset="-34"/>
              <a:cs typeface="Leelawadee" panose="020B0502040204020203" pitchFamily="34" charset="-34"/>
            </a:endParaRPr>
          </a:p>
          <a:p>
            <a:pPr marL="342900" indent="-342900" algn="l">
              <a:lnSpc>
                <a:spcPct val="150000"/>
              </a:lnSpc>
              <a:buFont typeface="+mj-lt"/>
              <a:buAutoNum type="arabicPeriod" startAt="4"/>
            </a:pPr>
            <a:r>
              <a:rPr lang="sv-SE" sz="1600" dirty="0">
                <a:latin typeface="Leelawadee" panose="020B0502040204020203" pitchFamily="34" charset="-34"/>
                <a:cs typeface="Leelawadee" panose="020B0502040204020203" pitchFamily="34" charset="-34"/>
              </a:rPr>
              <a:t>Krav</a:t>
            </a:r>
          </a:p>
          <a:p>
            <a:pPr marL="342900" indent="-342900" algn="l">
              <a:lnSpc>
                <a:spcPct val="150000"/>
              </a:lnSpc>
              <a:buFont typeface="+mj-lt"/>
              <a:buAutoNum type="arabicPeriod" startAt="4"/>
            </a:pPr>
            <a:r>
              <a:rPr lang="sv-SE" sz="1600" dirty="0">
                <a:latin typeface="Leelawadee" panose="020B0502040204020203" pitchFamily="34" charset="-34"/>
                <a:cs typeface="Leelawadee" panose="020B0502040204020203" pitchFamily="34" charset="-34"/>
              </a:rPr>
              <a:t>Vattenområdena</a:t>
            </a:r>
          </a:p>
          <a:p>
            <a:pPr marL="342900" indent="-342900" algn="l">
              <a:lnSpc>
                <a:spcPct val="150000"/>
              </a:lnSpc>
              <a:buFont typeface="+mj-lt"/>
              <a:buAutoNum type="arabicPeriod" startAt="4"/>
            </a:pPr>
            <a:r>
              <a:rPr lang="sv-SE" sz="1600" dirty="0">
                <a:latin typeface="Leelawadee" panose="020B0502040204020203" pitchFamily="34" charset="-34"/>
                <a:cs typeface="Leelawadee" panose="020B0502040204020203" pitchFamily="34" charset="-34"/>
              </a:rPr>
              <a:t>Kunskap</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2" name="textruta 1">
            <a:extLst>
              <a:ext uri="{FF2B5EF4-FFF2-40B4-BE49-F238E27FC236}">
                <a16:creationId xmlns:a16="http://schemas.microsoft.com/office/drawing/2014/main" id="{FE2EAB7F-2EAB-45FA-A080-0FE5FBE9FE78}"/>
              </a:ext>
            </a:extLst>
          </p:cNvPr>
          <p:cNvSpPr txBox="1"/>
          <p:nvPr/>
        </p:nvSpPr>
        <p:spPr>
          <a:xfrm>
            <a:off x="870409" y="814520"/>
            <a:ext cx="7255551" cy="584775"/>
          </a:xfrm>
          <a:prstGeom prst="rect">
            <a:avLst/>
          </a:prstGeom>
          <a:noFill/>
        </p:spPr>
        <p:txBody>
          <a:bodyPr wrap="square" rtlCol="0">
            <a:spAutoFit/>
          </a:bodyPr>
          <a:lstStyle/>
          <a:p>
            <a:pPr algn="l"/>
            <a:r>
              <a:rPr lang="sv-SE" b="1" dirty="0"/>
              <a:t>Hur blir det hållbart?</a:t>
            </a:r>
          </a:p>
        </p:txBody>
      </p:sp>
    </p:spTree>
    <p:extLst>
      <p:ext uri="{BB962C8B-B14F-4D97-AF65-F5344CB8AC3E}">
        <p14:creationId xmlns:p14="http://schemas.microsoft.com/office/powerpoint/2010/main" val="142062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
        <p:nvSpPr>
          <p:cNvPr id="2" name="textruta 1">
            <a:extLst>
              <a:ext uri="{FF2B5EF4-FFF2-40B4-BE49-F238E27FC236}">
                <a16:creationId xmlns:a16="http://schemas.microsoft.com/office/drawing/2014/main" id="{FE2EAB7F-2EAB-45FA-A080-0FE5FBE9FE78}"/>
              </a:ext>
            </a:extLst>
          </p:cNvPr>
          <p:cNvSpPr txBox="1"/>
          <p:nvPr/>
        </p:nvSpPr>
        <p:spPr>
          <a:xfrm>
            <a:off x="720493" y="958443"/>
            <a:ext cx="7255551" cy="584775"/>
          </a:xfrm>
          <a:prstGeom prst="rect">
            <a:avLst/>
          </a:prstGeom>
          <a:noFill/>
        </p:spPr>
        <p:txBody>
          <a:bodyPr wrap="square" rtlCol="0">
            <a:spAutoFit/>
          </a:bodyPr>
          <a:lstStyle/>
          <a:p>
            <a:pPr algn="l"/>
            <a:r>
              <a:rPr lang="sv-SE" b="1" dirty="0"/>
              <a:t>Vad kan vi bidra med?</a:t>
            </a:r>
          </a:p>
        </p:txBody>
      </p:sp>
      <p:sp>
        <p:nvSpPr>
          <p:cNvPr id="8" name="textruta 7">
            <a:extLst>
              <a:ext uri="{FF2B5EF4-FFF2-40B4-BE49-F238E27FC236}">
                <a16:creationId xmlns:a16="http://schemas.microsoft.com/office/drawing/2014/main" id="{37F5FBED-3C13-4B44-9BBB-5713CA303104}"/>
              </a:ext>
            </a:extLst>
          </p:cNvPr>
          <p:cNvSpPr txBox="1"/>
          <p:nvPr/>
        </p:nvSpPr>
        <p:spPr>
          <a:xfrm rot="680822">
            <a:off x="1807720" y="2222090"/>
            <a:ext cx="3274142" cy="584775"/>
          </a:xfrm>
          <a:prstGeom prst="rect">
            <a:avLst/>
          </a:prstGeom>
          <a:solidFill>
            <a:schemeClr val="accent2"/>
          </a:solidFill>
        </p:spPr>
        <p:txBody>
          <a:bodyPr wrap="square" rtlCol="0">
            <a:spAutoFit/>
          </a:bodyPr>
          <a:lstStyle/>
          <a:p>
            <a:r>
              <a:rPr lang="sv-SE" b="1" dirty="0">
                <a:solidFill>
                  <a:schemeClr val="bg1"/>
                </a:solidFill>
              </a:rPr>
              <a:t>Kunskap!</a:t>
            </a:r>
          </a:p>
        </p:txBody>
      </p:sp>
      <p:sp>
        <p:nvSpPr>
          <p:cNvPr id="9" name="textruta 8">
            <a:extLst>
              <a:ext uri="{FF2B5EF4-FFF2-40B4-BE49-F238E27FC236}">
                <a16:creationId xmlns:a16="http://schemas.microsoft.com/office/drawing/2014/main" id="{06F28808-1D3B-4FB4-ADCF-70AB4B8056D1}"/>
              </a:ext>
            </a:extLst>
          </p:cNvPr>
          <p:cNvSpPr txBox="1"/>
          <p:nvPr/>
        </p:nvSpPr>
        <p:spPr>
          <a:xfrm rot="20713294">
            <a:off x="740921" y="3849328"/>
            <a:ext cx="3274142" cy="584775"/>
          </a:xfrm>
          <a:prstGeom prst="rect">
            <a:avLst/>
          </a:prstGeom>
          <a:solidFill>
            <a:schemeClr val="accent2"/>
          </a:solidFill>
        </p:spPr>
        <p:txBody>
          <a:bodyPr wrap="square" rtlCol="0">
            <a:spAutoFit/>
          </a:bodyPr>
          <a:lstStyle/>
          <a:p>
            <a:r>
              <a:rPr lang="sv-SE" b="1" dirty="0">
                <a:solidFill>
                  <a:schemeClr val="bg1"/>
                </a:solidFill>
              </a:rPr>
              <a:t>Metoder!</a:t>
            </a:r>
          </a:p>
        </p:txBody>
      </p:sp>
      <p:sp>
        <p:nvSpPr>
          <p:cNvPr id="11" name="textruta 10">
            <a:extLst>
              <a:ext uri="{FF2B5EF4-FFF2-40B4-BE49-F238E27FC236}">
                <a16:creationId xmlns:a16="http://schemas.microsoft.com/office/drawing/2014/main" id="{13BC6806-D0B4-49E4-8CA2-61A04E25F4E1}"/>
              </a:ext>
            </a:extLst>
          </p:cNvPr>
          <p:cNvSpPr txBox="1"/>
          <p:nvPr/>
        </p:nvSpPr>
        <p:spPr>
          <a:xfrm rot="680822">
            <a:off x="3115783" y="5898632"/>
            <a:ext cx="3274142" cy="584775"/>
          </a:xfrm>
          <a:prstGeom prst="rect">
            <a:avLst/>
          </a:prstGeom>
          <a:solidFill>
            <a:schemeClr val="accent2"/>
          </a:solidFill>
        </p:spPr>
        <p:txBody>
          <a:bodyPr wrap="square" rtlCol="0">
            <a:spAutoFit/>
          </a:bodyPr>
          <a:lstStyle/>
          <a:p>
            <a:r>
              <a:rPr lang="sv-SE" b="1" dirty="0">
                <a:solidFill>
                  <a:schemeClr val="bg1"/>
                </a:solidFill>
              </a:rPr>
              <a:t>Samverkan!</a:t>
            </a:r>
          </a:p>
        </p:txBody>
      </p:sp>
      <p:sp>
        <p:nvSpPr>
          <p:cNvPr id="12" name="textruta 11">
            <a:extLst>
              <a:ext uri="{FF2B5EF4-FFF2-40B4-BE49-F238E27FC236}">
                <a16:creationId xmlns:a16="http://schemas.microsoft.com/office/drawing/2014/main" id="{4EAEEF97-7357-4F81-B767-CA951CB9B733}"/>
              </a:ext>
            </a:extLst>
          </p:cNvPr>
          <p:cNvSpPr txBox="1"/>
          <p:nvPr/>
        </p:nvSpPr>
        <p:spPr>
          <a:xfrm rot="680822">
            <a:off x="5475149" y="4438654"/>
            <a:ext cx="3274142" cy="584775"/>
          </a:xfrm>
          <a:prstGeom prst="rect">
            <a:avLst/>
          </a:prstGeom>
          <a:solidFill>
            <a:schemeClr val="accent2"/>
          </a:solidFill>
        </p:spPr>
        <p:txBody>
          <a:bodyPr wrap="square" rtlCol="0">
            <a:spAutoFit/>
          </a:bodyPr>
          <a:lstStyle/>
          <a:p>
            <a:r>
              <a:rPr lang="sv-SE" b="1" dirty="0">
                <a:solidFill>
                  <a:schemeClr val="bg1"/>
                </a:solidFill>
              </a:rPr>
              <a:t>Opinion!</a:t>
            </a:r>
          </a:p>
        </p:txBody>
      </p:sp>
      <p:sp>
        <p:nvSpPr>
          <p:cNvPr id="14" name="textruta 13">
            <a:extLst>
              <a:ext uri="{FF2B5EF4-FFF2-40B4-BE49-F238E27FC236}">
                <a16:creationId xmlns:a16="http://schemas.microsoft.com/office/drawing/2014/main" id="{F4F7EB92-9329-41FA-A944-9C5B60991589}"/>
              </a:ext>
            </a:extLst>
          </p:cNvPr>
          <p:cNvSpPr txBox="1"/>
          <p:nvPr/>
        </p:nvSpPr>
        <p:spPr>
          <a:xfrm rot="21389020">
            <a:off x="6108305" y="2383307"/>
            <a:ext cx="3274142" cy="584775"/>
          </a:xfrm>
          <a:prstGeom prst="rect">
            <a:avLst/>
          </a:prstGeom>
          <a:solidFill>
            <a:schemeClr val="accent2"/>
          </a:solidFill>
        </p:spPr>
        <p:txBody>
          <a:bodyPr wrap="square" rtlCol="0">
            <a:spAutoFit/>
          </a:bodyPr>
          <a:lstStyle/>
          <a:p>
            <a:r>
              <a:rPr lang="sv-SE" b="1" dirty="0">
                <a:solidFill>
                  <a:schemeClr val="bg1"/>
                </a:solidFill>
              </a:rPr>
              <a:t>Påverka!</a:t>
            </a:r>
          </a:p>
        </p:txBody>
      </p:sp>
    </p:spTree>
    <p:extLst>
      <p:ext uri="{BB962C8B-B14F-4D97-AF65-F5344CB8AC3E}">
        <p14:creationId xmlns:p14="http://schemas.microsoft.com/office/powerpoint/2010/main" val="194135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959863" y="1647795"/>
            <a:ext cx="8512625" cy="3115813"/>
          </a:xfrm>
        </p:spPr>
        <p:txBody>
          <a:bodyPr/>
          <a:lstStyle/>
          <a:p>
            <a:endParaRPr lang="sv-SE" sz="4400" dirty="0">
              <a:latin typeface="Leelawadee" panose="020B0502040204020203" pitchFamily="34" charset="-34"/>
              <a:cs typeface="Leelawadee" panose="020B0502040204020203" pitchFamily="34" charset="-34"/>
            </a:endParaRPr>
          </a:p>
          <a:p>
            <a:pPr algn="l"/>
            <a:r>
              <a:rPr lang="sv-SE" sz="2800" dirty="0">
                <a:latin typeface="Leelawadee" panose="020B0502040204020203" pitchFamily="34" charset="-34"/>
                <a:cs typeface="Leelawadee" panose="020B0502040204020203" pitchFamily="34" charset="-34"/>
              </a:rPr>
              <a:t>Landskapsprogrammet:</a:t>
            </a:r>
          </a:p>
          <a:p>
            <a:pPr algn="l"/>
            <a:endParaRPr lang="sv-SE" sz="2800" dirty="0">
              <a:latin typeface="Leelawadee" panose="020B0502040204020203" pitchFamily="34" charset="-34"/>
              <a:cs typeface="Leelawadee" panose="020B0502040204020203" pitchFamily="34" charset="-34"/>
            </a:endParaRPr>
          </a:p>
          <a:p>
            <a:pPr marL="673100" indent="-457200" algn="l">
              <a:buFontTx/>
              <a:buChar char="-"/>
            </a:pPr>
            <a:r>
              <a:rPr lang="sv-SE" sz="2800" dirty="0">
                <a:latin typeface="Leelawadee" panose="020B0502040204020203" pitchFamily="34" charset="-34"/>
                <a:cs typeface="Leelawadee" panose="020B0502040204020203" pitchFamily="34" charset="-34"/>
              </a:rPr>
              <a:t>Beslut inriktning SHF styrelse september 2019</a:t>
            </a:r>
          </a:p>
          <a:p>
            <a:pPr marL="673100" indent="-457200" algn="l">
              <a:buFontTx/>
              <a:buChar char="-"/>
            </a:pPr>
            <a:r>
              <a:rPr lang="sv-SE" sz="2800" dirty="0">
                <a:latin typeface="Leelawadee" panose="020B0502040204020203" pitchFamily="34" charset="-34"/>
                <a:cs typeface="Leelawadee" panose="020B0502040204020203" pitchFamily="34" charset="-34"/>
              </a:rPr>
              <a:t>Remiss till regionala förbunden höst/vinter 2019/2020 – användbart för föreningarna? </a:t>
            </a:r>
          </a:p>
          <a:p>
            <a:pPr marL="673100" indent="-457200" algn="l">
              <a:buFontTx/>
              <a:buChar char="-"/>
            </a:pPr>
            <a:r>
              <a:rPr lang="sv-SE" sz="2800" dirty="0">
                <a:latin typeface="Leelawadee" panose="020B0502040204020203" pitchFamily="34" charset="-34"/>
                <a:cs typeface="Leelawadee" panose="020B0502040204020203" pitchFamily="34" charset="-34"/>
              </a:rPr>
              <a:t>Utveckling vinter/vår 2020</a:t>
            </a:r>
          </a:p>
          <a:p>
            <a:pPr marL="673100" indent="-457200" algn="l">
              <a:buFontTx/>
              <a:buChar char="-"/>
            </a:pPr>
            <a:r>
              <a:rPr lang="sv-SE" sz="2800" dirty="0">
                <a:latin typeface="Leelawadee" panose="020B0502040204020203" pitchFamily="34" charset="-34"/>
                <a:cs typeface="Leelawadee" panose="020B0502040204020203" pitchFamily="34" charset="-34"/>
              </a:rPr>
              <a:t>Beslut våren 2020</a:t>
            </a:r>
          </a:p>
          <a:p>
            <a:pPr marL="673100" indent="-457200" algn="l">
              <a:buFontTx/>
              <a:buChar char="-"/>
            </a:pPr>
            <a:r>
              <a:rPr lang="sv-SE" sz="2800" dirty="0">
                <a:latin typeface="Leelawadee" panose="020B0502040204020203" pitchFamily="34" charset="-34"/>
                <a:cs typeface="Leelawadee" panose="020B0502040204020203" pitchFamily="34" charset="-34"/>
              </a:rPr>
              <a:t>Hemsida och pamflett</a:t>
            </a:r>
          </a:p>
          <a:p>
            <a:pPr marL="673100" indent="-457200" algn="l">
              <a:buFontTx/>
              <a:buChar char="-"/>
            </a:pPr>
            <a:r>
              <a:rPr lang="sv-SE" sz="2800" dirty="0">
                <a:latin typeface="Leelawadee" panose="020B0502040204020203" pitchFamily="34" charset="-34"/>
                <a:cs typeface="Leelawadee" panose="020B0502040204020203" pitchFamily="34" charset="-34"/>
              </a:rPr>
              <a:t>Handböcker, information,</a:t>
            </a:r>
            <a:br>
              <a:rPr lang="sv-SE" sz="2800" dirty="0">
                <a:latin typeface="Leelawadee" panose="020B0502040204020203" pitchFamily="34" charset="-34"/>
                <a:cs typeface="Leelawadee" panose="020B0502040204020203" pitchFamily="34" charset="-34"/>
              </a:rPr>
            </a:br>
            <a:r>
              <a:rPr lang="sv-SE" sz="2800" dirty="0">
                <a:latin typeface="Leelawadee" panose="020B0502040204020203" pitchFamily="34" charset="-34"/>
                <a:cs typeface="Leelawadee" panose="020B0502040204020203" pitchFamily="34" charset="-34"/>
              </a:rPr>
              <a:t>exempel, kurser/cirklar…</a:t>
            </a:r>
          </a:p>
        </p:txBody>
      </p:sp>
    </p:spTree>
    <p:extLst>
      <p:ext uri="{BB962C8B-B14F-4D97-AF65-F5344CB8AC3E}">
        <p14:creationId xmlns:p14="http://schemas.microsoft.com/office/powerpoint/2010/main" val="2063194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1083554" y="2176886"/>
            <a:ext cx="7560842" cy="1822300"/>
          </a:xfrm>
        </p:spPr>
        <p:txBody>
          <a:bodyPr/>
          <a:lstStyle/>
          <a:p>
            <a:endParaRPr lang="sv-SE" sz="4400" dirty="0">
              <a:latin typeface="Leelawadee" panose="020B0502040204020203" pitchFamily="34" charset="-34"/>
              <a:cs typeface="Leelawadee" panose="020B0502040204020203" pitchFamily="34" charset="-34"/>
            </a:endParaRPr>
          </a:p>
          <a:p>
            <a:endParaRPr lang="sv-SE" sz="4400" dirty="0">
              <a:latin typeface="Leelawadee" panose="020B0502040204020203" pitchFamily="34" charset="-34"/>
              <a:cs typeface="Leelawadee" panose="020B0502040204020203" pitchFamily="34" charset="-34"/>
            </a:endParaRPr>
          </a:p>
          <a:p>
            <a:r>
              <a:rPr lang="sv-SE" sz="8800" dirty="0">
                <a:latin typeface="Leelawadee" panose="020B0502040204020203" pitchFamily="34" charset="-34"/>
                <a:cs typeface="Leelawadee" panose="020B0502040204020203" pitchFamily="34" charset="-34"/>
              </a:rPr>
              <a:t>Tack!</a:t>
            </a:r>
          </a:p>
          <a:p>
            <a:endParaRPr lang="sv-SE" sz="2400" dirty="0">
              <a:latin typeface="Leelawadee" panose="020B0502040204020203" pitchFamily="34" charset="-34"/>
              <a:cs typeface="Leelawadee" panose="020B0502040204020203" pitchFamily="34" charset="-34"/>
            </a:endParaRPr>
          </a:p>
          <a:p>
            <a:endParaRPr lang="sv-SE" sz="24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2950111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861202" y="2241750"/>
            <a:ext cx="8083102" cy="1822300"/>
          </a:xfrm>
        </p:spPr>
        <p:txBody>
          <a:bodyPr/>
          <a:lstStyle/>
          <a:p>
            <a:endParaRPr lang="sv-SE" sz="4400" dirty="0">
              <a:latin typeface="Leelawadee" panose="020B0502040204020203" pitchFamily="34" charset="-34"/>
              <a:cs typeface="Leelawadee" panose="020B0502040204020203" pitchFamily="34" charset="-34"/>
            </a:endParaRPr>
          </a:p>
          <a:p>
            <a:endParaRPr lang="sv-SE" sz="44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Stärka hembygdsrörelsens röst </a:t>
            </a:r>
            <a:br>
              <a:rPr lang="sv-SE" sz="4000" dirty="0">
                <a:latin typeface="Leelawadee" panose="020B0502040204020203" pitchFamily="34" charset="-34"/>
                <a:cs typeface="Leelawadee" panose="020B0502040204020203" pitchFamily="34" charset="-34"/>
              </a:rPr>
            </a:br>
            <a:r>
              <a:rPr lang="sv-SE" sz="4000" dirty="0">
                <a:latin typeface="Leelawadee" panose="020B0502040204020203" pitchFamily="34" charset="-34"/>
                <a:cs typeface="Leelawadee" panose="020B0502040204020203" pitchFamily="34" charset="-34"/>
              </a:rPr>
              <a:t>för den lokala utvecklingen</a:t>
            </a:r>
          </a:p>
          <a:p>
            <a:endParaRPr lang="sv-SE" sz="4000" dirty="0">
              <a:latin typeface="Leelawadee" panose="020B0502040204020203" pitchFamily="34" charset="-34"/>
              <a:cs typeface="Leelawadee" panose="020B0502040204020203" pitchFamily="34" charset="-34"/>
            </a:endParaRPr>
          </a:p>
          <a:p>
            <a:endParaRPr lang="sv-SE"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1290202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1642794" y="2199709"/>
            <a:ext cx="6874412" cy="1822300"/>
          </a:xfrm>
        </p:spPr>
        <p:txBody>
          <a:bodyPr/>
          <a:lstStyle/>
          <a:p>
            <a:endParaRPr lang="sv-SE" sz="4400" dirty="0">
              <a:latin typeface="Leelawadee" panose="020B0502040204020203" pitchFamily="34" charset="-34"/>
              <a:cs typeface="Leelawadee" panose="020B0502040204020203" pitchFamily="34" charset="-34"/>
            </a:endParaRPr>
          </a:p>
          <a:p>
            <a:endParaRPr lang="sv-SE" sz="44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Tydliggöra och öka </a:t>
            </a:r>
            <a:br>
              <a:rPr lang="sv-SE" sz="4000" dirty="0">
                <a:latin typeface="Leelawadee" panose="020B0502040204020203" pitchFamily="34" charset="-34"/>
                <a:cs typeface="Leelawadee" panose="020B0502040204020203" pitchFamily="34" charset="-34"/>
              </a:rPr>
            </a:br>
            <a:r>
              <a:rPr lang="sv-SE" sz="4000" dirty="0">
                <a:latin typeface="Leelawadee" panose="020B0502040204020203" pitchFamily="34" charset="-34"/>
                <a:cs typeface="Leelawadee" panose="020B0502040204020203" pitchFamily="34" charset="-34"/>
              </a:rPr>
              <a:t>vårt bidrag till </a:t>
            </a:r>
            <a:br>
              <a:rPr lang="sv-SE" sz="4000" dirty="0">
                <a:latin typeface="Leelawadee" panose="020B0502040204020203" pitchFamily="34" charset="-34"/>
                <a:cs typeface="Leelawadee" panose="020B0502040204020203" pitchFamily="34" charset="-34"/>
              </a:rPr>
            </a:br>
            <a:r>
              <a:rPr lang="sv-SE" sz="4000" dirty="0">
                <a:latin typeface="Leelawadee" panose="020B0502040204020203" pitchFamily="34" charset="-34"/>
                <a:cs typeface="Leelawadee" panose="020B0502040204020203" pitchFamily="34" charset="-34"/>
              </a:rPr>
              <a:t>den lokala utvecklingen</a:t>
            </a:r>
          </a:p>
          <a:p>
            <a:endParaRPr lang="sv-SE" sz="4000" dirty="0">
              <a:latin typeface="Leelawadee" panose="020B0502040204020203" pitchFamily="34" charset="-34"/>
              <a:cs typeface="Leelawadee" panose="020B0502040204020203" pitchFamily="34" charset="-34"/>
            </a:endParaRPr>
          </a:p>
          <a:p>
            <a:endParaRPr lang="sv-SE"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3070753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104576" y="2369840"/>
            <a:ext cx="10369152" cy="1822300"/>
          </a:xfrm>
        </p:spPr>
        <p:txBody>
          <a:bodyPr/>
          <a:lstStyle/>
          <a:p>
            <a:r>
              <a:rPr lang="sv-SE" sz="4000" dirty="0">
                <a:latin typeface="Leelawadee" panose="020B0502040204020203" pitchFamily="34" charset="-34"/>
                <a:cs typeface="Leelawadee" panose="020B0502040204020203" pitchFamily="34" charset="-34"/>
              </a:rPr>
              <a:t>Hållbar lokal utveckling </a:t>
            </a:r>
            <a:br>
              <a:rPr lang="sv-SE" sz="4000" dirty="0">
                <a:latin typeface="Leelawadee" panose="020B0502040204020203" pitchFamily="34" charset="-34"/>
                <a:cs typeface="Leelawadee" panose="020B0502040204020203" pitchFamily="34" charset="-34"/>
              </a:rPr>
            </a:br>
            <a:r>
              <a:rPr lang="sv-SE" sz="4000" dirty="0">
                <a:latin typeface="Leelawadee" panose="020B0502040204020203" pitchFamily="34" charset="-34"/>
                <a:cs typeface="Leelawadee" panose="020B0502040204020203" pitchFamily="34" charset="-34"/>
              </a:rPr>
              <a:t>som hembygdsrörelsen </a:t>
            </a:r>
            <a:br>
              <a:rPr lang="sv-SE" sz="4000" dirty="0">
                <a:latin typeface="Leelawadee" panose="020B0502040204020203" pitchFamily="34" charset="-34"/>
                <a:cs typeface="Leelawadee" panose="020B0502040204020203" pitchFamily="34" charset="-34"/>
              </a:rPr>
            </a:br>
            <a:r>
              <a:rPr lang="sv-SE" sz="4000" dirty="0">
                <a:latin typeface="Leelawadee" panose="020B0502040204020203" pitchFamily="34" charset="-34"/>
                <a:cs typeface="Leelawadee" panose="020B0502040204020203" pitchFamily="34" charset="-34"/>
              </a:rPr>
              <a:t>vill ha den</a:t>
            </a:r>
            <a:endParaRPr lang="sv-SE"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4157409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209152" y="1458690"/>
            <a:ext cx="10369152" cy="1822300"/>
          </a:xfrm>
        </p:spPr>
        <p:txBody>
          <a:bodyPr/>
          <a:lstStyle/>
          <a:p>
            <a:endParaRPr lang="sv-SE" sz="4400" dirty="0">
              <a:latin typeface="Leelawadee" panose="020B0502040204020203" pitchFamily="34" charset="-34"/>
              <a:cs typeface="Leelawadee" panose="020B0502040204020203" pitchFamily="34" charset="-34"/>
            </a:endParaRPr>
          </a:p>
          <a:p>
            <a:endParaRPr lang="sv-SE" sz="44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Största hoten?</a:t>
            </a:r>
          </a:p>
          <a:p>
            <a:r>
              <a:rPr lang="sv-SE" sz="4000" dirty="0">
                <a:latin typeface="Leelawadee" panose="020B0502040204020203" pitchFamily="34" charset="-34"/>
                <a:cs typeface="Leelawadee" panose="020B0502040204020203" pitchFamily="34" charset="-34"/>
              </a:rPr>
              <a:t>Hur vill vi ha det?</a:t>
            </a:r>
          </a:p>
          <a:p>
            <a:r>
              <a:rPr lang="sv-SE" sz="4000" dirty="0">
                <a:latin typeface="Leelawadee" panose="020B0502040204020203" pitchFamily="34" charset="-34"/>
                <a:cs typeface="Leelawadee" panose="020B0502040204020203" pitchFamily="34" charset="-34"/>
              </a:rPr>
              <a:t>Hur blir det hållbart?</a:t>
            </a:r>
          </a:p>
          <a:p>
            <a:r>
              <a:rPr lang="sv-SE" sz="4000" dirty="0">
                <a:latin typeface="Leelawadee" panose="020B0502040204020203" pitchFamily="34" charset="-34"/>
                <a:cs typeface="Leelawadee" panose="020B0502040204020203" pitchFamily="34" charset="-34"/>
              </a:rPr>
              <a:t>Vad kan hembygdsrörelsen göra?</a:t>
            </a:r>
            <a:endParaRPr lang="sv-SE"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17638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305447" y="1987700"/>
            <a:ext cx="10369152" cy="1822300"/>
          </a:xfrm>
        </p:spPr>
        <p:txBody>
          <a:bodyPr/>
          <a:lstStyle/>
          <a:p>
            <a:endParaRPr lang="sv-SE" sz="4400" dirty="0">
              <a:latin typeface="Leelawadee" panose="020B0502040204020203" pitchFamily="34" charset="-34"/>
              <a:cs typeface="Leelawadee" panose="020B0502040204020203" pitchFamily="34" charset="-34"/>
            </a:endParaRPr>
          </a:p>
          <a:p>
            <a:endParaRPr lang="sv-SE" sz="44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Igenväxning</a:t>
            </a:r>
          </a:p>
          <a:p>
            <a:r>
              <a:rPr lang="sv-SE" sz="4000" dirty="0">
                <a:latin typeface="Leelawadee" panose="020B0502040204020203" pitchFamily="34" charset="-34"/>
                <a:cs typeface="Leelawadee" panose="020B0502040204020203" pitchFamily="34" charset="-34"/>
              </a:rPr>
              <a:t>Vattenförvaltning</a:t>
            </a:r>
          </a:p>
          <a:p>
            <a:r>
              <a:rPr lang="sv-SE" sz="4000" dirty="0">
                <a:latin typeface="Leelawadee" panose="020B0502040204020203" pitchFamily="34" charset="-34"/>
                <a:cs typeface="Leelawadee" panose="020B0502040204020203" pitchFamily="34" charset="-34"/>
              </a:rPr>
              <a:t>Skogsbruk</a:t>
            </a:r>
          </a:p>
          <a:p>
            <a:r>
              <a:rPr lang="sv-SE" sz="4000" dirty="0">
                <a:latin typeface="Leelawadee" panose="020B0502040204020203" pitchFamily="34" charset="-34"/>
                <a:cs typeface="Leelawadee" panose="020B0502040204020203" pitchFamily="34" charset="-34"/>
              </a:rPr>
              <a:t>Förtätning</a:t>
            </a:r>
          </a:p>
          <a:p>
            <a:r>
              <a:rPr lang="sv-SE" sz="4000" dirty="0">
                <a:latin typeface="Leelawadee" panose="020B0502040204020203" pitchFamily="34" charset="-34"/>
                <a:cs typeface="Leelawadee" panose="020B0502040204020203" pitchFamily="34" charset="-34"/>
              </a:rPr>
              <a:t>Attityder till historia</a:t>
            </a:r>
          </a:p>
          <a:p>
            <a:endParaRPr lang="sv-SE"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257029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G:\_MEDLEMSSERVICE, INFORMATION\Logotyper\NYA\SHFny-vi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6304" y="5250160"/>
            <a:ext cx="1656184" cy="1798677"/>
          </a:xfrm>
          <a:prstGeom prst="rect">
            <a:avLst/>
          </a:prstGeom>
          <a:noFill/>
          <a:extLst>
            <a:ext uri="{909E8E84-426E-40DD-AFC4-6F175D3DCCD1}">
              <a14:hiddenFill xmlns:a14="http://schemas.microsoft.com/office/drawing/2010/main">
                <a:solidFill>
                  <a:srgbClr val="FFFFFF"/>
                </a:solidFill>
              </a14:hiddenFill>
            </a:ext>
          </a:extLst>
        </p:spPr>
      </p:pic>
      <p:sp>
        <p:nvSpPr>
          <p:cNvPr id="25" name="Platshållare för text 24"/>
          <p:cNvSpPr>
            <a:spLocks noGrp="1"/>
          </p:cNvSpPr>
          <p:nvPr>
            <p:ph type="body" sz="quarter" idx="10"/>
          </p:nvPr>
        </p:nvSpPr>
        <p:spPr>
          <a:xfrm>
            <a:off x="-104576" y="2115626"/>
            <a:ext cx="10369152" cy="1822300"/>
          </a:xfrm>
        </p:spPr>
        <p:txBody>
          <a:bodyPr/>
          <a:lstStyle/>
          <a:p>
            <a:endParaRPr lang="sv-SE" sz="4400" dirty="0">
              <a:latin typeface="Leelawadee" panose="020B0502040204020203" pitchFamily="34" charset="-34"/>
              <a:cs typeface="Leelawadee" panose="020B0502040204020203" pitchFamily="34" charset="-34"/>
            </a:endParaRPr>
          </a:p>
          <a:p>
            <a:endParaRPr lang="sv-SE" sz="4400" dirty="0">
              <a:latin typeface="Leelawadee" panose="020B0502040204020203" pitchFamily="34" charset="-34"/>
              <a:cs typeface="Leelawadee" panose="020B0502040204020203" pitchFamily="34" charset="-34"/>
            </a:endParaRPr>
          </a:p>
          <a:p>
            <a:r>
              <a:rPr lang="sv-SE" sz="4000" dirty="0">
                <a:latin typeface="Leelawadee" panose="020B0502040204020203" pitchFamily="34" charset="-34"/>
                <a:cs typeface="Leelawadee" panose="020B0502040204020203" pitchFamily="34" charset="-34"/>
              </a:rPr>
              <a:t>Komplettering av </a:t>
            </a:r>
          </a:p>
          <a:p>
            <a:r>
              <a:rPr lang="sv-SE" sz="4000" dirty="0">
                <a:latin typeface="Leelawadee" panose="020B0502040204020203" pitchFamily="34" charset="-34"/>
                <a:cs typeface="Leelawadee" panose="020B0502040204020203" pitchFamily="34" charset="-34"/>
              </a:rPr>
              <a:t>Sveriges miljömål</a:t>
            </a:r>
          </a:p>
          <a:p>
            <a:endParaRPr lang="sv-SE"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4164068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1054537" y="1296192"/>
            <a:ext cx="8050926" cy="3351559"/>
          </a:xfrm>
          <a:prstGeom prst="rect">
            <a:avLst/>
          </a:prstGeom>
          <a:noFill/>
        </p:spPr>
        <p:txBody>
          <a:bodyPr wrap="square" rtlCol="0">
            <a:spAutoFit/>
          </a:bodyPr>
          <a:lstStyle/>
          <a:p>
            <a:pPr algn="l">
              <a:lnSpc>
                <a:spcPct val="150000"/>
              </a:lnSpc>
            </a:pPr>
            <a:r>
              <a:rPr lang="sv-SE" sz="2400" dirty="0">
                <a:latin typeface="Leelawadee" panose="020B0502040204020203" pitchFamily="34" charset="-34"/>
                <a:cs typeface="Leelawadee" panose="020B0502040204020203" pitchFamily="34" charset="-34"/>
              </a:rPr>
              <a:t>”Det är i natur- och kulturlandskapet vi alla lever. Det lokala landskapet är det vi inom hembygdsrörelsen kallar hembygd. Hur landskapet tas tillvara, används och utvecklas är avgörande för hur människor trivs och känner sig hemma. Genom att arbeta med landskapet bidrar vi till en hållbar samhällsutveckling och goda livsmiljöer.”</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Tree>
    <p:extLst>
      <p:ext uri="{BB962C8B-B14F-4D97-AF65-F5344CB8AC3E}">
        <p14:creationId xmlns:p14="http://schemas.microsoft.com/office/powerpoint/2010/main" val="313100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p:cNvSpPr txBox="1"/>
          <p:nvPr/>
        </p:nvSpPr>
        <p:spPr>
          <a:xfrm>
            <a:off x="965573" y="1366374"/>
            <a:ext cx="8694769" cy="3351559"/>
          </a:xfrm>
          <a:prstGeom prst="rect">
            <a:avLst/>
          </a:prstGeom>
          <a:noFill/>
        </p:spPr>
        <p:txBody>
          <a:bodyPr wrap="square" rtlCol="0">
            <a:spAutoFit/>
          </a:bodyPr>
          <a:lstStyle/>
          <a:p>
            <a:pPr algn="l">
              <a:lnSpc>
                <a:spcPct val="150000"/>
              </a:lnSpc>
            </a:pPr>
            <a:r>
              <a:rPr lang="sv-SE" sz="2400" dirty="0">
                <a:latin typeface="Leelawadee" panose="020B0502040204020203" pitchFamily="34" charset="-34"/>
                <a:cs typeface="Leelawadee" panose="020B0502040204020203" pitchFamily="34" charset="-34"/>
              </a:rPr>
              <a:t>Vi vill se en hållbar utveckling som utgår från lokalsamhället</a:t>
            </a:r>
          </a:p>
          <a:p>
            <a:pPr algn="l">
              <a:lnSpc>
                <a:spcPct val="150000"/>
              </a:lnSpc>
            </a:pPr>
            <a:endParaRPr lang="sv-SE" sz="2400" dirty="0">
              <a:latin typeface="Leelawadee" panose="020B0502040204020203" pitchFamily="34" charset="-34"/>
              <a:cs typeface="Leelawadee" panose="020B0502040204020203" pitchFamily="34" charset="-34"/>
            </a:endParaRPr>
          </a:p>
          <a:p>
            <a:pPr algn="l">
              <a:lnSpc>
                <a:spcPct val="150000"/>
              </a:lnSpc>
            </a:pPr>
            <a:r>
              <a:rPr lang="sv-SE" sz="2400" dirty="0">
                <a:latin typeface="Leelawadee" panose="020B0502040204020203" pitchFamily="34" charset="-34"/>
                <a:cs typeface="Leelawadee" panose="020B0502040204020203" pitchFamily="34" charset="-34"/>
              </a:rPr>
              <a:t>Vi vill se en gemensam helhetssyn kring landskapets värden</a:t>
            </a:r>
          </a:p>
          <a:p>
            <a:pPr algn="l">
              <a:lnSpc>
                <a:spcPct val="150000"/>
              </a:lnSpc>
            </a:pPr>
            <a:endParaRPr lang="sv-SE" sz="2400" dirty="0">
              <a:latin typeface="Leelawadee" panose="020B0502040204020203" pitchFamily="34" charset="-34"/>
              <a:cs typeface="Leelawadee" panose="020B0502040204020203" pitchFamily="34" charset="-34"/>
            </a:endParaRPr>
          </a:p>
          <a:p>
            <a:pPr algn="l">
              <a:lnSpc>
                <a:spcPct val="150000"/>
              </a:lnSpc>
            </a:pPr>
            <a:r>
              <a:rPr lang="sv-SE" sz="2400" dirty="0">
                <a:latin typeface="Leelawadee" panose="020B0502040204020203" pitchFamily="34" charset="-34"/>
                <a:cs typeface="Leelawadee" panose="020B0502040204020203" pitchFamily="34" charset="-34"/>
              </a:rPr>
              <a:t>Vi vill att sociala och kulturella värden får större betydelse i beslut som påverkar landskapet. </a:t>
            </a:r>
          </a:p>
        </p:txBody>
      </p:sp>
      <p:pic>
        <p:nvPicPr>
          <p:cNvPr id="10" name="Bildobjekt 4" descr="SHFny-logo-org-Svart.eps"/>
          <p:cNvPicPr>
            <a:picLocks noChangeAspect="1"/>
          </p:cNvPicPr>
          <p:nvPr/>
        </p:nvPicPr>
        <p:blipFill>
          <a:blip r:embed="rId3">
            <a:extLst>
              <a:ext uri="{BEBA8EAE-BF5A-486C-A8C5-ECC9F3942E4B}">
                <a14:imgProps xmlns:a14="http://schemas.microsoft.com/office/drawing/2010/main">
                  <a14:imgLayer r:embed="rId4">
                    <a14:imgEffect>
                      <a14:saturation sat="20000"/>
                    </a14:imgEffect>
                  </a14:imgLayer>
                </a14:imgProps>
              </a:ext>
            </a:extLst>
          </a:blip>
          <a:srcRect/>
          <a:stretch>
            <a:fillRect/>
          </a:stretch>
        </p:blipFill>
        <p:spPr bwMode="auto">
          <a:xfrm>
            <a:off x="8327921" y="5709926"/>
            <a:ext cx="1405993" cy="1520594"/>
          </a:xfrm>
          <a:prstGeom prst="rect">
            <a:avLst/>
          </a:prstGeom>
          <a:noFill/>
          <a:ln w="9525">
            <a:noFill/>
            <a:miter lim="800000"/>
            <a:headEnd/>
            <a:tailEnd/>
          </a:ln>
        </p:spPr>
      </p:pic>
    </p:spTree>
    <p:extLst>
      <p:ext uri="{BB962C8B-B14F-4D97-AF65-F5344CB8AC3E}">
        <p14:creationId xmlns:p14="http://schemas.microsoft.com/office/powerpoint/2010/main" val="3681070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el och punkter">
  <a:themeElements>
    <a:clrScheme name="Galleri">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Titel och punk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el och punk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28603284BDDDE3478D3C54A3FCA4694F" ma:contentTypeVersion="10" ma:contentTypeDescription="Skapa ett nytt dokument." ma:contentTypeScope="" ma:versionID="c8639b86a1141a0fc2922f7fee7b542b">
  <xsd:schema xmlns:xsd="http://www.w3.org/2001/XMLSchema" xmlns:xs="http://www.w3.org/2001/XMLSchema" xmlns:p="http://schemas.microsoft.com/office/2006/metadata/properties" xmlns:ns2="e8c08386-bc5e-4c1c-aeb8-d77b439f5cbc" xmlns:ns3="6e462db1-1bfb-47f1-a444-7d3c4cdbc911" targetNamespace="http://schemas.microsoft.com/office/2006/metadata/properties" ma:root="true" ma:fieldsID="86d8b640842faa3685e874a41f009335" ns2:_="" ns3:_="">
    <xsd:import namespace="e8c08386-bc5e-4c1c-aeb8-d77b439f5cbc"/>
    <xsd:import namespace="6e462db1-1bfb-47f1-a444-7d3c4cdbc91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08386-bc5e-4c1c-aeb8-d77b439f5c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462db1-1bfb-47f1-a444-7d3c4cdbc911"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6C215C-FB36-479F-8F12-A59F2F113965}">
  <ds:schemaRefs>
    <ds:schemaRef ds:uri="http://schemas.microsoft.com/sharepoint/v3/contenttype/forms"/>
  </ds:schemaRefs>
</ds:datastoreItem>
</file>

<file path=customXml/itemProps2.xml><?xml version="1.0" encoding="utf-8"?>
<ds:datastoreItem xmlns:ds="http://schemas.openxmlformats.org/officeDocument/2006/customXml" ds:itemID="{54084E84-50B4-41D7-B83A-E3141CA75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c08386-bc5e-4c1c-aeb8-d77b439f5cbc"/>
    <ds:schemaRef ds:uri="6e462db1-1bfb-47f1-a444-7d3c4cdbc9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62F6B6-4F46-4A1E-8EB3-5A9DE40FE071}">
  <ds:schemaRefs>
    <ds:schemaRef ds:uri="http://purl.org/dc/elements/1.1/"/>
    <ds:schemaRef ds:uri="http://schemas.microsoft.com/office/2006/metadata/properties"/>
    <ds:schemaRef ds:uri="http://purl.org/dc/terms/"/>
    <ds:schemaRef ds:uri="http://schemas.openxmlformats.org/package/2006/metadata/core-properties"/>
    <ds:schemaRef ds:uri="e8c08386-bc5e-4c1c-aeb8-d77b439f5cbc"/>
    <ds:schemaRef ds:uri="http://schemas.microsoft.com/office/2006/documentManagement/types"/>
    <ds:schemaRef ds:uri="http://schemas.microsoft.com/office/infopath/2007/PartnerControls"/>
    <ds:schemaRef ds:uri="6e462db1-1bfb-47f1-a444-7d3c4cdbc9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13093</TotalTime>
  <Words>312</Words>
  <Application>Microsoft Office PowerPoint</Application>
  <PresentationFormat>Anpassad</PresentationFormat>
  <Paragraphs>88</Paragraphs>
  <Slides>16</Slides>
  <Notes>16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16</vt:i4>
      </vt:variant>
    </vt:vector>
  </HeadingPairs>
  <TitlesOfParts>
    <vt:vector size="20" baseType="lpstr">
      <vt:lpstr>Calibri</vt:lpstr>
      <vt:lpstr>Gill Sans</vt:lpstr>
      <vt:lpstr>Leelawadee</vt:lpstr>
      <vt:lpstr>Titel och punkter</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Olov Norin</dc:creator>
  <cp:lastModifiedBy>Olov Norin</cp:lastModifiedBy>
  <cp:revision>16</cp:revision>
  <cp:lastPrinted>2017-08-23T07:27:02Z</cp:lastPrinted>
  <dcterms:created xsi:type="dcterms:W3CDTF">2010-11-25T07:55:25Z</dcterms:created>
  <dcterms:modified xsi:type="dcterms:W3CDTF">2019-10-21T13:31:57Z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0x01010028603284BDDDE3478D3C54A3FCA4694F</vt:lpwstr>
  </property>
  <property fmtid="{D5CDD505-2E9C-101B-9397-08002B2CF9AE}" pid="3" name="Order">
    <vt:r8>2347400</vt:r8>
  </property>
</Properties>
</file>